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1.svg" ContentType="image/svg+xml"/>
  <Override PartName="/ppt/media/image17.svg" ContentType="image/svg+xml"/>
  <Override PartName="/ppt/media/image2.svg" ContentType="image/svg+xml"/>
  <Override PartName="/ppt/media/image24.svg" ContentType="image/svg+xml"/>
  <Override PartName="/ppt/media/image26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321" r:id="rId3"/>
    <p:sldId id="322" r:id="rId4"/>
    <p:sldId id="259" r:id="rId5"/>
    <p:sldId id="271" r:id="rId6"/>
    <p:sldId id="323" r:id="rId7"/>
    <p:sldId id="324" r:id="rId8"/>
    <p:sldId id="325" r:id="rId9"/>
    <p:sldId id="284" r:id="rId10"/>
    <p:sldId id="372" r:id="rId12"/>
    <p:sldId id="275" r:id="rId13"/>
    <p:sldId id="373" r:id="rId14"/>
    <p:sldId id="389" r:id="rId15"/>
    <p:sldId id="390" r:id="rId16"/>
    <p:sldId id="391" r:id="rId17"/>
    <p:sldId id="392" r:id="rId18"/>
    <p:sldId id="393" r:id="rId19"/>
    <p:sldId id="394" r:id="rId20"/>
    <p:sldId id="374" r:id="rId21"/>
    <p:sldId id="274" r:id="rId22"/>
    <p:sldId id="375" r:id="rId23"/>
    <p:sldId id="376" r:id="rId24"/>
    <p:sldId id="377" r:id="rId25"/>
    <p:sldId id="378" r:id="rId26"/>
    <p:sldId id="379" r:id="rId27"/>
    <p:sldId id="395" r:id="rId28"/>
  </p:sldIdLst>
  <p:sldSz cx="12192000" cy="6858000"/>
  <p:notesSz cx="6858000" cy="9144000"/>
  <p:embeddedFontLst>
    <p:embeddedFont>
      <p:font typeface="MiSans Normal" panose="00000500000000000000" charset="-122"/>
      <p:regular r:id="rId33"/>
    </p:embeddedFont>
    <p:embeddedFont>
      <p:font typeface="微软雅黑" panose="020B0503020204020204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5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玉凤" initials="彭玉凤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274"/>
    <a:srgbClr val="712F37"/>
    <a:srgbClr val="BFA5A6"/>
    <a:srgbClr val="747687"/>
    <a:srgbClr val="A8AABC"/>
    <a:srgbClr val="FFFFFF"/>
    <a:srgbClr val="D9D9D9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41" y="45"/>
      </p:cViewPr>
      <p:guideLst>
        <p:guide orient="horz" pos="2245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22.xml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类结构：每个类之间的关系，对应的题目要求以及可视化部分新创建的两个类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如上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如上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链表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2.xml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6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8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1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4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20.xml"/><Relationship Id="rId15" Type="http://schemas.openxmlformats.org/officeDocument/2006/relationships/image" Target="../media/image34.jpeg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1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5.sv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737360" y="3698875"/>
            <a:ext cx="87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新</a:t>
            </a:r>
            <a:r>
              <a:rPr lang="zh-CN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约瑟夫环游戏</a:t>
            </a:r>
            <a:endParaRPr lang="zh-CN" sz="48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pic>
        <p:nvPicPr>
          <p:cNvPr id="19" name="图片 18" descr="343435333238383b333637393534383bb2a9cabfc3b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367020" y="2067560"/>
            <a:ext cx="1458595" cy="14585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02973" y="284482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42004" y="1579362"/>
            <a:ext cx="486098" cy="47029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72068" y="1572299"/>
            <a:ext cx="546735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开户</a:t>
            </a:r>
            <a:r>
              <a:rPr lang="en-US" altLang="zh-CN" sz="2000" b="1" kern="100" dirty="0" err="1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createAccount</a:t>
            </a:r>
            <a:r>
              <a:rPr lang="en-US" altLang="zh-CN" sz="20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()</a:t>
            </a:r>
            <a:endParaRPr lang="zh-CN" altLang="en-US" b="1" dirty="0">
              <a:solidFill>
                <a:srgbClr val="747687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3483" y="2580263"/>
            <a:ext cx="9322976" cy="36009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8000"/>
                </a:solidFill>
                <a:highlight>
                  <a:srgbClr val="FFFFFF"/>
                </a:highlight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保证</a:t>
            </a:r>
            <a:r>
              <a:rPr lang="en-US" altLang="zh-CN" sz="1200" dirty="0">
                <a:solidFill>
                  <a:srgbClr val="008000"/>
                </a:solidFill>
                <a:highlight>
                  <a:srgbClr val="FFFFFF"/>
                </a:highlight>
              </a:rPr>
              <a:t>ID</a:t>
            </a:r>
            <a:r>
              <a:rPr lang="zh-CN" alt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为玩家的唯一标识符</a:t>
            </a:r>
            <a:endParaRPr lang="zh-CN" altLang="en-US" sz="120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20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ID_flag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do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ID_flag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account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&gt;::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iterator it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aSystem</a:t>
            </a:r>
            <a:r>
              <a:rPr lang="en-US" altLang="zh-CN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it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aSystem</a:t>
            </a:r>
            <a:r>
              <a:rPr lang="en-US" altLang="zh-CN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it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++)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zh-CN" alt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ID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ID_temp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it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ID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""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ID_flag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break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(!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ID_flag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//ID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已存在</a:t>
            </a:r>
            <a:endParaRPr lang="zh-CN" altLang="en-US" sz="12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MessageBox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GetHWnd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_T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"This ID already exists</a:t>
            </a:r>
            <a:r>
              <a:rPr lang="zh-CN" altLang="en-US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！ </a:t>
            </a:r>
            <a:r>
              <a:rPr lang="en-US" altLang="zh-CN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Please change and try again."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_T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"WARNING"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MB_OK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cout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"This ID already exists</a:t>
            </a:r>
            <a:r>
              <a:rPr lang="zh-CN" altLang="en-US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！ </a:t>
            </a:r>
            <a:r>
              <a:rPr lang="en-US" altLang="zh-CN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Please change and try again."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&lt;&lt;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endl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InputBox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str1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10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"** Create an Account **\</a:t>
            </a:r>
            <a:r>
              <a:rPr lang="en-US" altLang="zh-CN" sz="12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nPlease</a:t>
            </a:r>
            <a:r>
              <a:rPr lang="en-US" altLang="zh-CN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 enter your ID:"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ID_temp</a:t>
            </a:r>
            <a:r>
              <a:rPr lang="en-US" altLang="zh-CN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assign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str1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(!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ID_flag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newPlayer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ID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ID_temp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zh-CN" altLang="zh-CN" sz="12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 descr="32313538343134373b32313538343132383bc4abcba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8998" y="1668456"/>
            <a:ext cx="292111" cy="292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370" y="785027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顺序表操作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—— </a:t>
            </a:r>
            <a:r>
              <a:rPr lang="zh-CN" altLang="en-US" sz="28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尾插</a:t>
            </a:r>
            <a:endParaRPr lang="zh-CN" sz="28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19710" y="1691262"/>
            <a:ext cx="601726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STEP 1</a:t>
            </a:r>
            <a:r>
              <a:rPr lang="zh-CN" altLang="en-US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迭代器</a:t>
            </a:r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it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遍历系统中玩家的</a:t>
            </a:r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ID</a:t>
            </a:r>
            <a:endParaRPr lang="en-US" altLang="zh-CN" sz="1600" kern="100" dirty="0">
              <a:solidFill>
                <a:srgbClr val="324274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              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判断新建的玩家</a:t>
            </a:r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ID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是否合法（</a:t>
            </a:r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ID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没有被已有玩家使用）</a:t>
            </a:r>
            <a:endParaRPr lang="en-US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STEP 2</a:t>
            </a:r>
            <a:r>
              <a:rPr lang="zh-CN" altLang="en-US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将</a:t>
            </a:r>
            <a:r>
              <a:rPr lang="zh-CN" altLang="zh-CN" sz="16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合法</a:t>
            </a:r>
            <a:r>
              <a:rPr lang="en-US" altLang="zh-CN" sz="16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ID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创建为一个新的账户</a:t>
            </a:r>
            <a:endParaRPr lang="en-US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324274"/>
                </a:solidFill>
                <a:latin typeface="+mn-ea"/>
                <a:cs typeface="Times New Roman" panose="02020603050405020304" pitchFamily="18" charset="0"/>
              </a:rPr>
              <a:t>              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依次读取玩家姓名、电话、邮箱</a:t>
            </a:r>
            <a:endParaRPr lang="en-US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STEP 3</a:t>
            </a:r>
            <a:r>
              <a:rPr lang="zh-CN" altLang="en-US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将新账户利用</a:t>
            </a:r>
            <a:r>
              <a:rPr lang="en-US" altLang="zh-CN" sz="1600" b="1" kern="100" dirty="0" err="1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push_back</a:t>
            </a:r>
            <a:r>
              <a:rPr lang="en-US" altLang="zh-CN" sz="16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16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函数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尾插到账户</a:t>
            </a:r>
            <a:r>
              <a:rPr lang="zh-CN" altLang="en-US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表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的末尾</a:t>
            </a:r>
            <a:endParaRPr lang="en-US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"/>
          <p:cNvSpPr/>
          <p:nvPr/>
        </p:nvSpPr>
        <p:spPr>
          <a:xfrm>
            <a:off x="5153852" y="1572299"/>
            <a:ext cx="5827486" cy="1520640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02973" y="284482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42004" y="1579362"/>
            <a:ext cx="486098" cy="47029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72068" y="1572299"/>
            <a:ext cx="546735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系统查找</a:t>
            </a:r>
            <a:r>
              <a:rPr lang="en-US" altLang="zh-CN" sz="2400" b="1" kern="100" dirty="0">
                <a:solidFill>
                  <a:srgbClr val="747687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账户登录 账户导出</a:t>
            </a:r>
            <a:endParaRPr lang="zh-CN" altLang="en-US" b="1" dirty="0">
              <a:solidFill>
                <a:srgbClr val="747687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1740" y="4158492"/>
            <a:ext cx="9322976" cy="206210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account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accounts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account</a:t>
            </a:r>
            <a:r>
              <a:rPr lang="en-US" altLang="zh-CN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en-US" altLang="zh-CN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find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keyword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string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npos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account</a:t>
            </a:r>
            <a:r>
              <a:rPr lang="en-US" altLang="zh-CN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tell</a:t>
            </a:r>
            <a:r>
              <a:rPr lang="en-US" altLang="zh-CN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find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keyword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string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npos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account</a:t>
            </a:r>
            <a:r>
              <a:rPr lang="en-US" altLang="zh-CN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email</a:t>
            </a:r>
            <a:r>
              <a:rPr lang="en-US" altLang="zh-CN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find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keyword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string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npos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account</a:t>
            </a:r>
            <a:r>
              <a:rPr lang="en-US" altLang="zh-CN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ID</a:t>
            </a:r>
            <a:r>
              <a:rPr lang="en-US" altLang="zh-CN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find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keyword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string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npos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foundAccounts</a:t>
            </a:r>
            <a:r>
              <a:rPr lang="en-US" altLang="zh-CN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push_back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account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zh-CN" sz="11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 descr="32313538343134373b32313538343132383bc4abcb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998" y="1668456"/>
            <a:ext cx="292111" cy="292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370" y="785027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顺序表操作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—— </a:t>
            </a:r>
            <a:r>
              <a:rPr lang="zh-CN" altLang="en-US" sz="28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遍历</a:t>
            </a:r>
            <a:endParaRPr lang="zh-CN" sz="28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5948" y="2451858"/>
            <a:ext cx="6290967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KEY 1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：用</a:t>
            </a:r>
            <a:r>
              <a:rPr lang="en-US" altLang="zh-CN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auto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关键字建立</a:t>
            </a:r>
            <a:r>
              <a:rPr lang="zh-CN" altLang="en-US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循环</a:t>
            </a:r>
            <a:endParaRPr lang="en-US" altLang="zh-CN" b="1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324274"/>
                </a:solidFill>
                <a:latin typeface="+mn-ea"/>
                <a:cs typeface="Times New Roman" panose="02020603050405020304" pitchFamily="18" charset="0"/>
              </a:rPr>
              <a:t>            </a:t>
            </a:r>
            <a:r>
              <a:rPr lang="en-US" altLang="zh-CN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for (const auto&amp; account : accounts)</a:t>
            </a:r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KEY 2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：结合</a:t>
            </a:r>
            <a:r>
              <a:rPr lang="en-US" altLang="zh-CN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empty</a:t>
            </a:r>
            <a:r>
              <a:rPr lang="zh-CN" altLang="en-US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函数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判断是否有满足条件的账户</a:t>
            </a:r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324274"/>
                </a:solidFill>
                <a:latin typeface="+mn-ea"/>
                <a:cs typeface="Times New Roman" panose="02020603050405020304" pitchFamily="18" charset="0"/>
              </a:rPr>
              <a:t>KEY</a:t>
            </a:r>
            <a:r>
              <a:rPr lang="en-US" altLang="zh-CN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 3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en-US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常量</a:t>
            </a:r>
            <a:r>
              <a:rPr lang="en-US" altLang="zh-CN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const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的声明保证了封装性和账户系统的安全性</a:t>
            </a:r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"/>
          <p:cNvSpPr/>
          <p:nvPr/>
        </p:nvSpPr>
        <p:spPr>
          <a:xfrm>
            <a:off x="3192940" y="2349714"/>
            <a:ext cx="6490810" cy="1426790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02973" y="284482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12274" y="1645602"/>
            <a:ext cx="486098" cy="47029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42338" y="1638539"/>
            <a:ext cx="5467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积分排行</a:t>
            </a:r>
            <a:r>
              <a:rPr lang="en-US" altLang="zh-CN" sz="2400" b="1" kern="100" dirty="0">
                <a:solidFill>
                  <a:srgbClr val="747687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账户修改 账户导入</a:t>
            </a:r>
            <a:endParaRPr lang="zh-CN" altLang="en-US" b="1" dirty="0">
              <a:solidFill>
                <a:srgbClr val="747687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64398" y="2449720"/>
            <a:ext cx="10142806" cy="31161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r>
              <a:rPr lang="en-US" altLang="zh-CN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getline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infile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line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逐行读取文件内容</a:t>
            </a:r>
            <a:endParaRPr lang="zh-CN" altLang="en-US" sz="16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istringstream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temp_string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line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PLAYER_NUM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//</a:t>
            </a:r>
            <a:r>
              <a:rPr lang="zh-CN" altLang="en-US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玩家序号</a:t>
            </a:r>
            <a:endParaRPr lang="zh-CN" altLang="en-US" sz="16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string _ID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string NAME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string TELL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string EMAIL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PASSWORD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SCORE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temp_string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&gt;&gt;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PLAYER_NUM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&gt;&gt;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_ID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&gt;&gt;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NAME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&gt;&gt;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TELL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&gt;&gt;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EMAIL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&gt;&gt;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PASSWORD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&gt;&gt;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SCORE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将解析得到的账户信息存入容器中</a:t>
            </a:r>
            <a:endParaRPr lang="zh-CN" altLang="en-US" sz="16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account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newaccount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PLAYER_NUM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_ID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NAME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TELL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EMAIL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PASSWORD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SCORE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p_aSystem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getAccounts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().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push_back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newaccount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 descr="32313538343134373b32313538343132383bc4abcb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268" y="1734696"/>
            <a:ext cx="292111" cy="292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370" y="785027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顺序表操作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—— </a:t>
            </a:r>
            <a:r>
              <a:rPr lang="zh-CN" altLang="en-US" sz="28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修改</a:t>
            </a:r>
            <a:endParaRPr lang="zh-CN" sz="28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05928" y="2811178"/>
            <a:ext cx="6154857" cy="14773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系统积分排行</a:t>
            </a:r>
            <a:r>
              <a:rPr lang="zh-CN" altLang="en-US" kern="100" dirty="0">
                <a:solidFill>
                  <a:srgbClr val="324274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sort()</a:t>
            </a:r>
            <a:r>
              <a:rPr lang="zh-CN" altLang="en-US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函数</a:t>
            </a:r>
            <a:r>
              <a:rPr lang="en-US" altLang="zh-CN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表格可视化</a:t>
            </a:r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账户修改功能：允许修改个人账户的电话和邮箱</a:t>
            </a:r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账户导入功能：利用</a:t>
            </a:r>
            <a:r>
              <a:rPr lang="en-US" altLang="zh-CN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clear</a:t>
            </a:r>
            <a:r>
              <a:rPr lang="en-US" altLang="zh-CN" b="1" kern="100" dirty="0">
                <a:solidFill>
                  <a:srgbClr val="324274"/>
                </a:solidFill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函数将账户系统清空</a:t>
            </a:r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	          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用</a:t>
            </a:r>
            <a:r>
              <a:rPr lang="en-US" altLang="zh-CN" b="1" kern="100" dirty="0" err="1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getline</a:t>
            </a:r>
            <a:r>
              <a:rPr lang="en-US" altLang="zh-CN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b="1" kern="100" dirty="0" err="1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infile</a:t>
            </a:r>
            <a:r>
              <a:rPr lang="en-US" altLang="zh-CN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, line)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逐行读取文件内容</a:t>
            </a:r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	          </a:t>
            </a:r>
            <a:r>
              <a:rPr lang="zh-CN" altLang="en-US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将解析得到的账户信息存入容器</a:t>
            </a:r>
            <a:endParaRPr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"/>
          <p:cNvSpPr/>
          <p:nvPr/>
        </p:nvSpPr>
        <p:spPr>
          <a:xfrm>
            <a:off x="5589085" y="2744169"/>
            <a:ext cx="6096411" cy="1597025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02973" y="284482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42004" y="1579362"/>
            <a:ext cx="486098" cy="47029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72068" y="1572299"/>
            <a:ext cx="5467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账户注销</a:t>
            </a:r>
            <a:r>
              <a:rPr lang="zh-CN" altLang="en-US" sz="20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CancelAccount() </a:t>
            </a:r>
            <a:endParaRPr lang="zh-CN" altLang="en-US" b="1" dirty="0">
              <a:solidFill>
                <a:srgbClr val="747687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5053" y="3092162"/>
            <a:ext cx="9322976" cy="33239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提供玩家是否确认注销的选择</a:t>
            </a:r>
            <a:endParaRPr lang="zh-CN" altLang="en-US" sz="140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400" dirty="0">
                <a:solidFill>
                  <a:srgbClr val="8000FF"/>
                </a:solidFill>
                <a:highlight>
                  <a:srgbClr val="FFFFFF"/>
                </a:highlight>
              </a:rPr>
              <a:t>char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</a:rPr>
              <a:t> str2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20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'\0'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InputBox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str2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20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"** Cancel Account **\</a:t>
            </a:r>
            <a:r>
              <a:rPr lang="en-US" altLang="zh-CN" sz="14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nSure</a:t>
            </a:r>
            <a:r>
              <a:rPr lang="en-US" altLang="zh-CN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 to cancel your account?(Y/N)"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char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cancel_choice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str2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zh-CN" alt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cancel_choice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'Y'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</a:t>
            </a:r>
            <a:r>
              <a:rPr lang="zh-CN" alt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注销</a:t>
            </a:r>
            <a:endParaRPr lang="zh-CN" altLang="en-US" sz="14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string str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"Account with ID "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p_aSystem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getAccounts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()[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current_player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].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ID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 has been cancelled."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MessageBox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GetHWnd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str</a:t>
            </a:r>
            <a:r>
              <a:rPr lang="en-US" altLang="zh-CN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c_str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_T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"Cancel Account"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MB_OK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p_aSystem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getAccounts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().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erase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p_aSystem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getAccounts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().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current_player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</a:t>
            </a:r>
            <a:r>
              <a:rPr lang="zh-CN" alt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取消</a:t>
            </a:r>
            <a:endParaRPr lang="zh-CN" altLang="en-US" sz="14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MessageBox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GetHWnd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"Fail to Cancel Account"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_T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"WARNING"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MB_OK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zh-CN" sz="1000" b="1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 descr="32313538343134373b32313538343132383bc4abcb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998" y="1668456"/>
            <a:ext cx="292111" cy="292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370" y="785027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顺序表操作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—— </a:t>
            </a:r>
            <a:r>
              <a:rPr lang="zh-CN" altLang="en-US" sz="28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删除</a:t>
            </a:r>
            <a:endParaRPr lang="en-US" altLang="zh-CN" sz="28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57750" y="2496511"/>
            <a:ext cx="5066052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kern="100" dirty="0" err="1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用</a:t>
            </a:r>
            <a:r>
              <a:rPr b="1" kern="100" dirty="0" err="1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erase</a:t>
            </a:r>
            <a:r>
              <a:rPr lang="en-US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()</a:t>
            </a:r>
            <a:r>
              <a:rPr b="1" kern="100" dirty="0" err="1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函数</a:t>
            </a:r>
            <a:r>
              <a:rPr kern="100" dirty="0" err="1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将对应玩家从账户系统中删除</a:t>
            </a:r>
            <a:endParaRPr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"/>
          <p:cNvSpPr/>
          <p:nvPr/>
        </p:nvSpPr>
        <p:spPr>
          <a:xfrm>
            <a:off x="3192780" y="2349500"/>
            <a:ext cx="4795520" cy="622935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（4）通过AccountSystem类的指针(p_aSystem)来访问和管理账户系统内的数据；vector&lt;account&gt; 用于动态存储多个账户信息，也用于创建一个临时存储新导入账户的容器。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077997" y="1141977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主要数据结构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2 —— </a:t>
            </a:r>
            <a:r>
              <a:rPr lang="zh-CN" altLang="en-US" sz="28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约瑟夫游戏链表</a:t>
            </a:r>
            <a:endParaRPr lang="zh-CN" sz="28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t="6416"/>
          <a:stretch>
            <a:fillRect/>
          </a:stretch>
        </p:blipFill>
        <p:spPr>
          <a:xfrm>
            <a:off x="4775575" y="4148315"/>
            <a:ext cx="3279278" cy="1839312"/>
          </a:xfrm>
          <a:prstGeom prst="rect">
            <a:avLst/>
          </a:prstGeom>
        </p:spPr>
      </p:pic>
      <p:pic>
        <p:nvPicPr>
          <p:cNvPr id="3" name="图片 2" descr="算法设计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88" y="133985"/>
            <a:ext cx="3069108" cy="6412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3" y="4157000"/>
            <a:ext cx="3269890" cy="18393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80" y="1739775"/>
            <a:ext cx="6489825" cy="21695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02973" y="284482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42004" y="1579362"/>
            <a:ext cx="486098" cy="47029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72068" y="1572299"/>
            <a:ext cx="546735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约瑟夫环创建</a:t>
            </a:r>
            <a:r>
              <a:rPr altLang="zh-CN" sz="2000" b="1" kern="100" dirty="0" err="1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createJoselink</a:t>
            </a:r>
            <a:r>
              <a:rPr lang="en-US" altLang="zh-CN" sz="20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()</a:t>
            </a:r>
            <a:endParaRPr lang="zh-CN" altLang="en-US" b="1" dirty="0">
              <a:solidFill>
                <a:srgbClr val="747687"/>
              </a:solidFill>
              <a:latin typeface="+mn-ea"/>
            </a:endParaRPr>
          </a:p>
        </p:txBody>
      </p:sp>
      <p:pic>
        <p:nvPicPr>
          <p:cNvPr id="9" name="图片 8" descr="32313538343134373b32313538343132383bc4abcb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998" y="1668456"/>
            <a:ext cx="292111" cy="292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370" y="785027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链表操作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—— </a:t>
            </a:r>
            <a:r>
              <a:rPr lang="zh-CN" altLang="en-US" sz="28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建立</a:t>
            </a:r>
            <a:endParaRPr lang="zh-CN" sz="28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48372" y="2599229"/>
            <a:ext cx="7048278" cy="86177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KEY 1</a:t>
            </a:r>
            <a:r>
              <a:rPr lang="zh-CN" altLang="en-US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建立</a:t>
            </a:r>
            <a:r>
              <a:rPr lang="zh-CN" altLang="zh-CN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约瑟夫双向环表</a:t>
            </a:r>
            <a:endParaRPr lang="zh-CN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  <a:sym typeface="+mn-ea"/>
              </a:rPr>
              <a:t>KEY 2</a:t>
            </a:r>
            <a:r>
              <a:rPr lang="zh-CN" altLang="en-US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每个结点包括结点编号、圆心坐标、圆半径、两个结点指针等元素</a:t>
            </a:r>
            <a:endParaRPr lang="en-US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            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没有包含账户类</a:t>
            </a:r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zh-CN" sz="16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减小内存的消耗</a:t>
            </a:r>
            <a:endParaRPr lang="zh-CN" altLang="zh-CN" sz="1600" b="1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"/>
          <p:cNvSpPr/>
          <p:nvPr/>
        </p:nvSpPr>
        <p:spPr>
          <a:xfrm>
            <a:off x="4216814" y="2511014"/>
            <a:ext cx="6836188" cy="1079576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38998" y="2180034"/>
            <a:ext cx="9322976" cy="418576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node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h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node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node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node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n-NO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altLang="zh-CN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nn-NO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nn-NO" altLang="zh-CN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nn-NO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i </a:t>
            </a:r>
            <a:r>
              <a:rPr lang="nn-NO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nn-NO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nn-NO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nn-NO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i </a:t>
            </a:r>
            <a:r>
              <a:rPr lang="nn-NO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nn-NO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nn-NO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nn-NO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i</a:t>
            </a:r>
            <a:r>
              <a:rPr lang="nn-NO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++)</a:t>
            </a:r>
            <a:r>
              <a:rPr lang="nn-NO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nn-NO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p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node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num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next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双向</a:t>
            </a:r>
            <a:endParaRPr lang="zh-CN" altLang="en-US" sz="14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p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last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双向</a:t>
            </a:r>
            <a:endParaRPr lang="zh-CN" altLang="en-US" sz="14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rr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US" altLang="zh-CN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半径</a:t>
            </a:r>
            <a:endParaRPr lang="zh-CN" altLang="en-US" sz="14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static_cast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&gt;((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rr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RR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cos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PI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static_cast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&gt;((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rr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RR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sin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PI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BOOM_num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p_aSystem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getAccounts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()[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].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password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US" altLang="zh-CN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缓存对应玩家密码</a:t>
            </a:r>
            <a:endParaRPr lang="zh-CN" altLang="en-US" sz="14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ID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p_aSystem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getAccounts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()[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].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ID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</a:t>
            </a:r>
            <a:r>
              <a:rPr lang="en-US" altLang="zh-CN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缓存对应玩家</a:t>
            </a:r>
            <a:r>
              <a:rPr lang="en-US" altLang="zh-CN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ID</a:t>
            </a:r>
            <a:endParaRPr lang="en-US" altLang="zh-CN" sz="14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next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last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ph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zh-CN" sz="800" b="1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02973" y="284482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42004" y="1579362"/>
            <a:ext cx="486098" cy="47029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72068" y="1572299"/>
            <a:ext cx="97245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可视化</a:t>
            </a:r>
            <a:r>
              <a:rPr lang="zh-CN" altLang="en-US" sz="2400" b="1" kern="100" dirty="0">
                <a:solidFill>
                  <a:srgbClr val="747687"/>
                </a:solidFill>
                <a:latin typeface="+mn-ea"/>
                <a:cs typeface="Times New Roman" panose="02020603050405020304" pitchFamily="18" charset="0"/>
              </a:rPr>
              <a:t>玩家</a:t>
            </a:r>
            <a:r>
              <a:rPr lang="zh-CN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报数</a:t>
            </a:r>
            <a:r>
              <a:rPr lang="zh-CN" altLang="en-US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过程</a:t>
            </a:r>
            <a:r>
              <a:rPr lang="en-US" altLang="zh-CN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move(node* p, int n, int step, int direction)</a:t>
            </a:r>
            <a:endParaRPr lang="zh-CN" b="1" dirty="0">
              <a:solidFill>
                <a:srgbClr val="747687"/>
              </a:solidFill>
              <a:latin typeface="+mn-ea"/>
            </a:endParaRPr>
          </a:p>
        </p:txBody>
      </p:sp>
      <p:pic>
        <p:nvPicPr>
          <p:cNvPr id="9" name="图片 8" descr="32313538343134373b32313538343132383bc4abcb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998" y="1668456"/>
            <a:ext cx="292111" cy="292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370" y="785027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链表操作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——</a:t>
            </a:r>
            <a:r>
              <a:rPr lang="zh-CN" altLang="en-US" sz="28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遍历</a:t>
            </a:r>
            <a:endParaRPr lang="en-US" altLang="zh-CN" sz="28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86788" y="2311652"/>
            <a:ext cx="6017260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STEP 1</a:t>
            </a:r>
            <a:r>
              <a:rPr lang="zh-CN" altLang="en-US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用</a:t>
            </a:r>
            <a:r>
              <a:rPr lang="zh-CN" altLang="zh-CN" sz="20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结点指针</a:t>
            </a:r>
            <a:r>
              <a:rPr lang="zh-CN" altLang="zh-CN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指向代表当前报数玩家的结点</a:t>
            </a:r>
            <a:endParaRPr lang="zh-CN" altLang="zh-CN" sz="20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  <a:sym typeface="+mn-ea"/>
              </a:rPr>
              <a:t>STEP 2</a:t>
            </a:r>
            <a:r>
              <a:rPr lang="zh-CN" altLang="en-US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zh-CN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改变指向结点</a:t>
            </a:r>
            <a:r>
              <a:rPr lang="zh-CN" altLang="zh-CN" sz="20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可视化</a:t>
            </a:r>
            <a:r>
              <a:rPr lang="zh-CN" altLang="zh-CN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的颜色</a:t>
            </a:r>
            <a:r>
              <a:rPr lang="en-US" altLang="zh-CN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突出报数过程</a:t>
            </a:r>
            <a:endParaRPr lang="zh-CN" altLang="zh-CN" sz="20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"/>
          <p:cNvSpPr/>
          <p:nvPr/>
        </p:nvSpPr>
        <p:spPr>
          <a:xfrm>
            <a:off x="2786788" y="2225242"/>
            <a:ext cx="6017260" cy="794296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42004" y="3246446"/>
            <a:ext cx="9322976" cy="310854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step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(--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p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direction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?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next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last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报数方向</a:t>
            </a:r>
            <a:endParaRPr lang="zh-CN" altLang="en-US" sz="16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setbkcolor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RGB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230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244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241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背景色</a:t>
            </a:r>
            <a:endParaRPr lang="zh-CN" altLang="en-US" sz="16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cleardevice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printtext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n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printcircle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direction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setfillcolor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RGB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157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68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zh-CN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));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600" b="0" dirty="0">
                <a:solidFill>
                  <a:srgbClr val="008000"/>
                </a:solidFill>
                <a:highlight>
                  <a:srgbClr val="FFFFFF"/>
                </a:highlight>
              </a:rPr>
              <a:t>当前报数玩家颜色</a:t>
            </a:r>
            <a:endParaRPr lang="zh-CN" altLang="en-US" sz="16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fr-FR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fillcircle</a:t>
            </a:r>
            <a:r>
              <a:rPr lang="fr-FR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fr-FR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fr-FR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fr-FR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fr-FR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fr-FR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fr-FR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rr</a:t>
            </a:r>
            <a:r>
              <a:rPr lang="fr-FR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fr-FR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Sleep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600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altLang="zh-CN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CN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02973" y="284482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42004" y="1579362"/>
            <a:ext cx="486098" cy="47029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72068" y="1572299"/>
            <a:ext cx="718458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可视化</a:t>
            </a:r>
            <a:r>
              <a:rPr lang="zh-CN" altLang="en-US" sz="2400" b="1" kern="100" dirty="0">
                <a:solidFill>
                  <a:srgbClr val="747687"/>
                </a:solidFill>
                <a:latin typeface="+mn-ea"/>
                <a:cs typeface="Times New Roman" panose="02020603050405020304" pitchFamily="18" charset="0"/>
              </a:rPr>
              <a:t>玩家</a:t>
            </a:r>
            <a:r>
              <a:rPr lang="zh-CN" altLang="en-US" sz="2400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淘汰过程</a:t>
            </a:r>
            <a:r>
              <a:rPr lang="zh-CN" b="1" kern="100" dirty="0">
                <a:solidFill>
                  <a:srgbClr val="747687"/>
                </a:solidFill>
                <a:effectLst/>
                <a:latin typeface="+mn-ea"/>
                <a:cs typeface="Times New Roman" panose="02020603050405020304" pitchFamily="18" charset="0"/>
              </a:rPr>
              <a:t>deleteNextnode()</a:t>
            </a:r>
            <a:endParaRPr lang="zh-CN" sz="2400" b="1" kern="100" dirty="0">
              <a:solidFill>
                <a:srgbClr val="747687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 descr="32313538343134373b32313538343132383bc4abcb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998" y="1668456"/>
            <a:ext cx="292111" cy="2921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71370" y="785027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链表操作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——</a:t>
            </a:r>
            <a:r>
              <a:rPr lang="zh-CN" altLang="en-US" sz="28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删除</a:t>
            </a:r>
            <a:endParaRPr lang="en-US" altLang="zh-CN" sz="28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95430" y="2447264"/>
            <a:ext cx="6017260" cy="10772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STEP 1</a:t>
            </a:r>
            <a:r>
              <a:rPr lang="zh-CN" altLang="en-US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将当前淘汰玩家的前</a:t>
            </a:r>
            <a:r>
              <a:rPr lang="zh-CN" altLang="en-US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后玩家指针互指</a:t>
            </a:r>
            <a:endParaRPr lang="en-US" altLang="zh-CN" sz="1600" kern="100" dirty="0">
              <a:solidFill>
                <a:srgbClr val="324274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              </a:t>
            </a:r>
            <a:r>
              <a:rPr lang="zh-CN" altLang="zh-CN" sz="1600" b="1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free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当前淘汰玩家指针</a:t>
            </a:r>
            <a:endParaRPr lang="en-US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324274"/>
                </a:solidFill>
                <a:latin typeface="+mn-ea"/>
                <a:cs typeface="Times New Roman" panose="02020603050405020304" pitchFamily="18" charset="0"/>
              </a:rPr>
              <a:t>              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可视化后代表玩家的圆圈消失</a:t>
            </a:r>
            <a:endParaRPr lang="zh-CN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  <a:sym typeface="+mn-ea"/>
              </a:rPr>
              <a:t>STEP 2</a:t>
            </a:r>
            <a:r>
              <a:rPr lang="zh-CN" altLang="en-US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zh-CN" sz="1600" kern="100" dirty="0">
                <a:solidFill>
                  <a:srgbClr val="324274"/>
                </a:solidFill>
                <a:effectLst/>
                <a:latin typeface="+mn-ea"/>
                <a:cs typeface="Times New Roman" panose="02020603050405020304" pitchFamily="18" charset="0"/>
              </a:rPr>
              <a:t>每轮游戏结束后考虑是否要更改玩家报数值和方向</a:t>
            </a:r>
            <a:endParaRPr lang="zh-CN" altLang="zh-CN" sz="16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"/>
          <p:cNvSpPr/>
          <p:nvPr/>
        </p:nvSpPr>
        <p:spPr>
          <a:xfrm>
            <a:off x="5839142" y="2447264"/>
            <a:ext cx="5694272" cy="1073785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434512" y="2116857"/>
            <a:ext cx="9322976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</a:rPr>
              <a:t>node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direction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a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模式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/b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模式第一轮 正向报数</a:t>
            </a:r>
            <a:endParaRPr lang="zh-CN" altLang="en-US" sz="12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p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pre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next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pre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next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next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next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last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pre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a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模式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/b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模式第一轮 反向报数</a:t>
            </a:r>
            <a:endParaRPr lang="zh-CN" altLang="en-US" sz="12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p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pre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last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pre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last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last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last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next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pre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game_mode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808080"/>
                </a:solidFill>
                <a:highlight>
                  <a:srgbClr val="FFFFFF"/>
                </a:highlight>
              </a:rPr>
              <a:t>'b'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b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模式后续轮</a:t>
            </a:r>
            <a:endParaRPr lang="zh-CN" altLang="en-US" sz="12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step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BOOM_num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?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BOOM_num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BOOM_num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更新报数值</a:t>
            </a:r>
            <a:endParaRPr lang="zh-CN" altLang="en-US" sz="12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last_d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direction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direction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BOOM_num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?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更新报数方向</a:t>
            </a:r>
            <a:endParaRPr lang="zh-CN" altLang="en-US" sz="12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若报数方向反向 需重新规定起始报数人</a:t>
            </a:r>
            <a:endParaRPr lang="zh-CN" altLang="en-US" sz="1200" b="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direction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&amp;&amp;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last_d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pre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pre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last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direction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&amp;&amp;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last_d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pre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pre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next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altLang="zh-CN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CN" alt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free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CN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en-US" altLang="zh-C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r>
              <a:rPr lang="zh-CN" alt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CN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释放内存空间 同时完成玩家淘汰的可视化</a:t>
            </a:r>
            <a:endParaRPr lang="en-US" altLang="zh-CN" sz="1200" kern="100" dirty="0">
              <a:solidFill>
                <a:srgbClr val="32427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995" y="2728595"/>
            <a:ext cx="8716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5400" b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调试与结论</a:t>
            </a:r>
            <a:endParaRPr lang="zh-CN" sz="5400" b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5116830" y="5075555"/>
            <a:ext cx="1959610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P A R T . 0 3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20850" y="3915410"/>
            <a:ext cx="875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Debugging and Conclusion</a:t>
            </a:r>
            <a:endParaRPr lang="zh-CN" altLang="en-US" i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99660" y="1356995"/>
            <a:ext cx="23939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zh-CN" sz="660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28227" y="955675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rPr>
              <a:t>实验结论</a:t>
            </a:r>
            <a:endParaRPr lang="en-US" altLang="zh-CN" sz="2800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03350" y="1612265"/>
            <a:ext cx="9385935" cy="449770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10762" y="2445206"/>
            <a:ext cx="700405" cy="71247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zh-CN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43845" y="4879657"/>
            <a:ext cx="700405" cy="71247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zh-CN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69043" y="2583815"/>
            <a:ext cx="18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三次迭代</a:t>
            </a:r>
            <a:endParaRPr lang="en-US" altLang="zh-CN" sz="24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56798" y="3268365"/>
            <a:ext cx="4898230" cy="19389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Version I </a:t>
            </a:r>
            <a:endParaRPr lang="en-US" altLang="zh-CN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/>
            <a:r>
              <a:rPr lang="en-US" altLang="zh-CN" sz="20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     </a:t>
            </a:r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命令行实现全部游戏逻辑</a:t>
            </a:r>
            <a:endParaRPr lang="en-US" altLang="zh-CN" sz="20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/>
            <a:r>
              <a:rPr lang="en-US" altLang="zh-CN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Version II </a:t>
            </a:r>
            <a:endParaRPr lang="en-US" altLang="zh-CN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/>
            <a:r>
              <a:rPr lang="en-US" altLang="zh-CN" sz="20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     </a:t>
            </a:r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将命令行指令调整为可视化窗口</a:t>
            </a:r>
            <a:endParaRPr lang="en-US" altLang="zh-CN" sz="20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/>
            <a:r>
              <a:rPr lang="en-US" altLang="zh-CN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Version III </a:t>
            </a:r>
            <a:endParaRPr lang="en-US" altLang="zh-CN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/>
            <a:r>
              <a:rPr lang="en-US" altLang="zh-CN" sz="20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     </a:t>
            </a:r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约瑟夫游戏部分链表的可视化实现</a:t>
            </a:r>
            <a:endParaRPr lang="zh-CN" altLang="en-US" sz="20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2" r="11302"/>
          <a:stretch>
            <a:fillRect/>
          </a:stretch>
        </p:blipFill>
        <p:spPr>
          <a:xfrm>
            <a:off x="5053965" y="2809240"/>
            <a:ext cx="2103755" cy="21043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13" h="3314">
                <a:moveTo>
                  <a:pt x="1657" y="0"/>
                </a:moveTo>
                <a:lnTo>
                  <a:pt x="3313" y="1657"/>
                </a:lnTo>
                <a:lnTo>
                  <a:pt x="1657" y="3314"/>
                </a:lnTo>
                <a:lnTo>
                  <a:pt x="0" y="1657"/>
                </a:lnTo>
                <a:lnTo>
                  <a:pt x="1657" y="0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  <a:lumOff val="25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8684735" y="5034745"/>
            <a:ext cx="18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测例修复</a:t>
            </a:r>
            <a:endParaRPr lang="en-US" altLang="zh-CN" sz="24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52533" y="2393513"/>
            <a:ext cx="4898230" cy="2492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r"/>
            <a:r>
              <a:rPr lang="zh-CN" altLang="en-US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游戏后系统界面积分榜不能修改</a:t>
            </a:r>
            <a:endParaRPr lang="en-US" altLang="zh-CN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按钮类中不能重新定义账户系统对象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endParaRPr lang="en-US" altLang="zh-CN" sz="20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r>
              <a:rPr lang="zh-CN" altLang="en-US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密码错误后仍能进入账户界面</a:t>
            </a:r>
            <a:endParaRPr lang="en-US" altLang="zh-CN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r>
              <a:rPr lang="en-US" altLang="zh-CN" sz="20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     </a:t>
            </a:r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标志符定义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endParaRPr lang="en-US" altLang="zh-CN" sz="20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r>
              <a:rPr lang="zh-CN" altLang="en-US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逆时针游戏时圆圈全部消失</a:t>
            </a:r>
            <a:endParaRPr lang="en-US" altLang="zh-CN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双向链表的前后指针修改同步</a:t>
            </a:r>
            <a:endParaRPr lang="zh-CN" altLang="en-US" sz="20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18185" y="656590"/>
            <a:ext cx="10754995" cy="554482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92300" y="2681605"/>
            <a:ext cx="21482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rPr>
              <a:t>目</a:t>
            </a:r>
            <a:r>
              <a:rPr lang="en-US" altLang="zh-CN" sz="54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54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rPr>
              <a:t>录</a:t>
            </a:r>
            <a:endParaRPr lang="zh-CN" altLang="en-US" sz="5400" dirty="0">
              <a:solidFill>
                <a:schemeClr val="tx2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4330" y="360362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2">
                    <a:lumMod val="75000"/>
                    <a:lumOff val="25000"/>
                  </a:schemeClr>
                </a:solidFill>
                <a:ea typeface="MiSans Normal" panose="00000500000000000000" charset="-122"/>
              </a:rPr>
              <a:t>C  O  N  T  E  N  T  S</a:t>
            </a:r>
            <a:endParaRPr lang="en-US" altLang="zh-CN" i="1" dirty="0">
              <a:solidFill>
                <a:schemeClr val="tx2">
                  <a:lumMod val="75000"/>
                  <a:lumOff val="25000"/>
                </a:schemeClr>
              </a:solidFill>
              <a:ea typeface="MiSans Normal" panose="00000500000000000000" charset="-122"/>
            </a:endParaRPr>
          </a:p>
        </p:txBody>
      </p:sp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5543550" y="2453005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5543550" y="3592195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5543550" y="1313815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5543550" y="4731385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6511925" y="1458519"/>
            <a:ext cx="4587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47687"/>
                </a:solidFill>
                <a:latin typeface="+mn-ea"/>
              </a:rPr>
              <a:t>题目要求与约束条件</a:t>
            </a:r>
            <a:endParaRPr lang="zh-CN" altLang="en-US" sz="2800" dirty="0">
              <a:solidFill>
                <a:srgbClr val="747687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511925" y="2598420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47687"/>
                </a:solidFill>
                <a:latin typeface="+mn-ea"/>
              </a:rPr>
              <a:t>设计与实现</a:t>
            </a:r>
            <a:endParaRPr lang="zh-CN" altLang="en-US" sz="2800" dirty="0">
              <a:solidFill>
                <a:srgbClr val="747687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511925" y="3749040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rgbClr val="747687"/>
                </a:solidFill>
                <a:latin typeface="+mn-ea"/>
              </a:rPr>
              <a:t>调试与结论</a:t>
            </a:r>
            <a:endParaRPr lang="zh-CN" altLang="en-US" sz="2800" dirty="0">
              <a:solidFill>
                <a:srgbClr val="747687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6511925" y="4888230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rgbClr val="747687"/>
                </a:solidFill>
                <a:latin typeface="+mn-ea"/>
              </a:rPr>
              <a:t>思考与总结</a:t>
            </a:r>
            <a:endParaRPr lang="zh-CN" altLang="en-US" sz="2800" dirty="0">
              <a:solidFill>
                <a:srgbClr val="747687"/>
              </a:solidFill>
              <a:latin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995" y="2728595"/>
            <a:ext cx="8716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54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思考与总结</a:t>
            </a:r>
            <a:endParaRPr lang="zh-CN" sz="5400" b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5116830" y="5075555"/>
            <a:ext cx="1959610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P A R T . 0 4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20850" y="3915410"/>
            <a:ext cx="875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Reflection and Summary</a:t>
            </a:r>
            <a:endParaRPr lang="zh-CN" altLang="en-US" i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99660" y="1356995"/>
            <a:ext cx="23939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zh-CN" sz="660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13519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26004" y="844032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rPr>
              <a:t>难点要点</a:t>
            </a:r>
            <a:endParaRPr lang="en-US" altLang="zh-CN" sz="2800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65675" y="3022600"/>
            <a:ext cx="2656205" cy="172275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1" name="图片 100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2" t="26128" r="17655" b="36349"/>
          <a:stretch>
            <a:fillRect/>
          </a:stretch>
        </p:blipFill>
        <p:spPr>
          <a:xfrm>
            <a:off x="4765676" y="3022599"/>
            <a:ext cx="2656204" cy="1722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椭圆 6"/>
          <p:cNvSpPr/>
          <p:nvPr/>
        </p:nvSpPr>
        <p:spPr>
          <a:xfrm>
            <a:off x="4333875" y="2650490"/>
            <a:ext cx="801370" cy="8128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28815" y="4283075"/>
            <a:ext cx="801370" cy="8128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32313534373730393b32313534373731373bc9edb7ddcab6b1f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265" y="2855595"/>
            <a:ext cx="402590" cy="402590"/>
          </a:xfrm>
          <a:prstGeom prst="rect">
            <a:avLst/>
          </a:prstGeom>
        </p:spPr>
      </p:pic>
      <p:pic>
        <p:nvPicPr>
          <p:cNvPr id="21" name="图片 20" descr="32313534373730393b32313534373731333bcfb5cdb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8205" y="4488180"/>
            <a:ext cx="402590" cy="40259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03244" y="2062936"/>
            <a:ext cx="2530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2000" b="1" kern="100" dirty="0">
                <a:solidFill>
                  <a:srgbClr val="712F37"/>
                </a:solidFill>
                <a:effectLst/>
                <a:latin typeface="+mn-ea"/>
                <a:cs typeface="Times New Roman" panose="02020603050405020304" pitchFamily="18" charset="0"/>
              </a:rPr>
              <a:t>类的定义和功能实现</a:t>
            </a:r>
            <a:endParaRPr lang="zh-CN" altLang="en-US" sz="2800" dirty="0">
              <a:solidFill>
                <a:srgbClr val="712F37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70796" y="2583815"/>
            <a:ext cx="365490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理清大量功能之间的逻辑</a:t>
            </a:r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设计合适的类和成员函数</a:t>
            </a:r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账户系统：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账户类聚合为账户系统类</a:t>
            </a:r>
            <a:endParaRPr lang="en-US" altLang="zh-CN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账户操作类是通过指针实现功能</a:t>
            </a:r>
            <a:endParaRPr lang="en-US" altLang="zh-CN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endParaRPr lang="en-US" altLang="zh-CN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可视化：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按钮类和按钮操作类</a:t>
            </a:r>
            <a:endParaRPr lang="en-US" altLang="zh-CN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通过按钮响应函数执行各功能函数</a:t>
            </a:r>
            <a:endParaRPr lang="zh-CN" altLang="en-US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0209" y="1730829"/>
            <a:ext cx="335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kern="100" dirty="0">
                <a:solidFill>
                  <a:srgbClr val="712F37"/>
                </a:solidFill>
                <a:effectLst/>
                <a:latin typeface="+mn-ea"/>
                <a:cs typeface="Times New Roman" panose="02020603050405020304" pitchFamily="18" charset="0"/>
              </a:rPr>
              <a:t>系统界面和账户界面的互联</a:t>
            </a:r>
            <a:endParaRPr lang="zh-CN" altLang="en-US" sz="2800" dirty="0">
              <a:solidFill>
                <a:srgbClr val="712F37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79464" y="2137389"/>
            <a:ext cx="36549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区分嵌套和明确定义的接口</a:t>
            </a:r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分区清晰 可读性强</a:t>
            </a:r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定义标志符：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按钮响应函数传回代表按钮序号的参数和登录</a:t>
            </a:r>
            <a:r>
              <a:rPr lang="en-US" altLang="zh-CN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/</a:t>
            </a:r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销户是否成功的标识</a:t>
            </a:r>
            <a:endParaRPr lang="en-US" altLang="zh-CN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endParaRPr lang="en-US" altLang="zh-CN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刷新页面：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en-US" altLang="zh-CN" sz="1600" b="1" dirty="0" err="1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cleardevice</a:t>
            </a:r>
            <a:r>
              <a:rPr lang="en-US" altLang="zh-CN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()</a:t>
            </a:r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和</a:t>
            </a:r>
            <a:r>
              <a:rPr lang="en-US" altLang="zh-CN" sz="1600" b="1" dirty="0" err="1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initgraph</a:t>
            </a:r>
            <a:r>
              <a:rPr lang="en-US" altLang="zh-CN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()</a:t>
            </a:r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函数</a:t>
            </a:r>
            <a:endParaRPr lang="en-US" altLang="zh-CN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注意中心坐标的调整</a:t>
            </a:r>
            <a:endParaRPr lang="en-US" altLang="zh-CN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endParaRPr lang="en-US" altLang="zh-CN" sz="16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引用</a:t>
            </a:r>
            <a:r>
              <a:rPr lang="en-US" altLang="zh-CN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&amp;</a:t>
            </a:r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传参：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en-US" sz="1600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系统操作类类系统指针作为私有成员</a:t>
            </a:r>
            <a:endParaRPr lang="zh-CN" altLang="en-US" sz="14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91727" y="1255672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设计创新</a:t>
            </a:r>
            <a:endParaRPr lang="en-US" altLang="zh-CN" sz="2800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03350" y="1022351"/>
            <a:ext cx="9385935" cy="508762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8385" y="1815137"/>
            <a:ext cx="700405" cy="71247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zh-CN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43845" y="4879657"/>
            <a:ext cx="700405" cy="71247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zh-CN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22411" y="2028487"/>
            <a:ext cx="3344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导入导出信息的便捷性</a:t>
            </a:r>
            <a:endParaRPr lang="en-US" altLang="zh-CN" sz="24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98110" y="3206879"/>
            <a:ext cx="4089160" cy="153888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便携式修改方式</a:t>
            </a:r>
            <a:endParaRPr lang="en-US" altLang="zh-CN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文件导入导出格式均为</a:t>
            </a:r>
            <a:r>
              <a:rPr lang="en-US" altLang="zh-CN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.txt</a:t>
            </a:r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文件</a:t>
            </a:r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一次性录入多人已存在的游戏记录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多阶段分版本的玩家记录保存</a:t>
            </a:r>
            <a:endParaRPr lang="zh-CN" altLang="en-US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9" r="22929"/>
          <a:stretch>
            <a:fillRect/>
          </a:stretch>
        </p:blipFill>
        <p:spPr>
          <a:xfrm>
            <a:off x="5340984" y="2681735"/>
            <a:ext cx="1381521" cy="13819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13" h="3314">
                <a:moveTo>
                  <a:pt x="1657" y="0"/>
                </a:moveTo>
                <a:lnTo>
                  <a:pt x="3313" y="1657"/>
                </a:lnTo>
                <a:lnTo>
                  <a:pt x="1657" y="3314"/>
                </a:lnTo>
                <a:lnTo>
                  <a:pt x="0" y="1657"/>
                </a:lnTo>
                <a:lnTo>
                  <a:pt x="1657" y="0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  <a:lumOff val="25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838951" y="4977934"/>
            <a:ext cx="371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约瑟夫环游戏过程可视化</a:t>
            </a:r>
            <a:endParaRPr lang="en-US" altLang="zh-CN" sz="24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85147" y="2393364"/>
            <a:ext cx="4898230" cy="178510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r"/>
            <a:r>
              <a:rPr lang="zh-CN" altLang="en-US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双向链表</a:t>
            </a:r>
            <a:r>
              <a:rPr lang="en-US" altLang="zh-CN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+</a:t>
            </a:r>
            <a:r>
              <a:rPr lang="zh-CN" altLang="en-US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指针移动</a:t>
            </a:r>
            <a:endParaRPr lang="en-US" altLang="zh-CN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玩家报数过程的可视化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（报数玩家所代表的圆圈颜色不同）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玩家淘汰过程的可视化</a:t>
            </a:r>
            <a:endParaRPr lang="en-US" altLang="zh-CN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r"/>
            <a:r>
              <a:rPr lang="zh-CN" altLang="en-US" b="1" dirty="0">
                <a:solidFill>
                  <a:srgbClr val="747687"/>
                </a:solidFill>
                <a:latin typeface="MiSans Normal" panose="00000500000000000000" charset="-122"/>
                <a:ea typeface="MiSans Normal" panose="00000500000000000000" charset="-122"/>
              </a:rPr>
              <a:t>（淘汰玩家所代表的圆圈消失）</a:t>
            </a:r>
            <a:endParaRPr lang="zh-CN" altLang="en-US" sz="2000" b="1" dirty="0">
              <a:solidFill>
                <a:srgbClr val="74768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824797" y="5727065"/>
            <a:ext cx="4545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rPr>
              <a:t>改进方向</a:t>
            </a:r>
            <a:endParaRPr lang="en-US" altLang="zh-CN" sz="2800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083459" y="998855"/>
            <a:ext cx="4445" cy="498919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926137" y="5774372"/>
            <a:ext cx="323215" cy="33401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017895" y="3469640"/>
            <a:ext cx="155575" cy="16700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033452" y="947717"/>
            <a:ext cx="155575" cy="16700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6186487" y="1025822"/>
            <a:ext cx="481330" cy="952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539105" y="3548380"/>
            <a:ext cx="481330" cy="952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6653848" y="756899"/>
            <a:ext cx="589915" cy="55689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946650" y="3274695"/>
            <a:ext cx="589915" cy="55689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32313534323136383b32313534323232343bcec4bcfeb7d6cfe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25297" y="887392"/>
            <a:ext cx="285750" cy="285750"/>
          </a:xfrm>
          <a:prstGeom prst="rect">
            <a:avLst/>
          </a:prstGeom>
        </p:spPr>
      </p:pic>
      <p:pic>
        <p:nvPicPr>
          <p:cNvPr id="28" name="图片 27" descr="32313534323136383b32313534323231383bcdb6d3b0c6c1c4b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8415" y="3410585"/>
            <a:ext cx="284480" cy="284480"/>
          </a:xfrm>
          <a:prstGeom prst="rect">
            <a:avLst/>
          </a:prstGeom>
        </p:spPr>
      </p:pic>
      <p:pic>
        <p:nvPicPr>
          <p:cNvPr id="30" name="图片 29" descr="32313538333630393b32313538333732343bbfceb3ccb2a5b7c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7780" y="5156835"/>
            <a:ext cx="285115" cy="28511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417945" y="1481224"/>
            <a:ext cx="4615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问题：</a:t>
            </a:r>
            <a:endParaRPr lang="en-US" altLang="zh-CN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l"/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最底层的类一部分的成员数据为</a:t>
            </a:r>
            <a:r>
              <a:rPr lang="en-US" altLang="zh-CN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public</a:t>
            </a:r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类型</a:t>
            </a:r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l"/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l"/>
            <a:r>
              <a:rPr lang="zh-CN" altLang="en-US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改进措施：</a:t>
            </a:r>
            <a:endParaRPr lang="en-US" altLang="zh-CN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l"/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在第二层类（账户系统、按钮系统中）将账户顺序表定义为</a:t>
            </a:r>
            <a:r>
              <a:rPr lang="en-US" altLang="zh-CN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private</a:t>
            </a:r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类型</a:t>
            </a:r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l"/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在第三层类（账户操作）中将账户系统指针定义为</a:t>
            </a:r>
            <a:r>
              <a:rPr lang="en-US" altLang="zh-CN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private</a:t>
            </a:r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类型，并将部分函数定义为</a:t>
            </a:r>
            <a:r>
              <a:rPr lang="en-US" altLang="zh-CN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const</a:t>
            </a:r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类型</a:t>
            </a:r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l"/>
            <a:endParaRPr lang="en-US" altLang="zh-CN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l"/>
            <a:r>
              <a:rPr lang="zh-CN" altLang="en-US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改进方向：</a:t>
            </a:r>
            <a:endParaRPr lang="en-US" altLang="zh-CN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l"/>
            <a:r>
              <a:rPr lang="zh-CN" altLang="en-US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考虑能否能从最底层的类开始就实现良好的封装效果</a:t>
            </a:r>
            <a:endParaRPr lang="zh-CN" altLang="en-US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68045" y="3322320"/>
            <a:ext cx="409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没有判断电话</a:t>
            </a:r>
            <a:r>
              <a:rPr lang="en-US" altLang="zh-CN" sz="20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/</a:t>
            </a:r>
            <a:r>
              <a:rPr lang="zh-CN" altLang="en-US" sz="20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邮箱是否合法的函数</a:t>
            </a:r>
            <a:endParaRPr lang="en-US" altLang="zh-CN" sz="20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l"/>
            <a:r>
              <a:rPr lang="zh-CN" altLang="en-US" sz="2000" b="1" dirty="0">
                <a:solidFill>
                  <a:srgbClr val="BFA5A6"/>
                </a:solidFill>
                <a:latin typeface="MiSans Normal" panose="00000500000000000000" charset="-122"/>
                <a:ea typeface="MiSans Normal" panose="00000500000000000000" charset="-122"/>
              </a:rPr>
              <a:t>系统设计需要进一步完善</a:t>
            </a:r>
            <a:endParaRPr lang="zh-CN" altLang="en-US" sz="2000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29804" y="862288"/>
            <a:ext cx="4615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部分类还需要更严格的封装</a:t>
            </a:r>
            <a:endParaRPr lang="zh-CN" altLang="en-US" b="1" dirty="0">
              <a:solidFill>
                <a:srgbClr val="BFA5A6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07423" y="3049270"/>
            <a:ext cx="21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团队分工</a:t>
            </a:r>
            <a:endParaRPr lang="zh-CN" sz="28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cxnSp>
        <p:nvCxnSpPr>
          <p:cNvPr id="5" name="直接连接符 4"/>
          <p:cNvCxnSpPr>
            <a:stCxn id="9" idx="0"/>
            <a:endCxn id="6" idx="4"/>
          </p:cNvCxnSpPr>
          <p:nvPr>
            <p:custDataLst>
              <p:tags r:id="rId1"/>
            </p:custDataLst>
          </p:nvPr>
        </p:nvCxnSpPr>
        <p:spPr>
          <a:xfrm flipH="1">
            <a:off x="4601846" y="1756410"/>
            <a:ext cx="635" cy="3361690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4490403" y="4884420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4491038" y="3841750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4491038" y="1756410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4491038" y="2799080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4713923" y="1529715"/>
            <a:ext cx="1814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24274"/>
                </a:solidFill>
                <a:latin typeface="MiSans Normal" panose="00000500000000000000" charset="-122"/>
                <a:ea typeface="MiSans Normal" panose="00000500000000000000" charset="-122"/>
              </a:rPr>
              <a:t>肖伊晨</a:t>
            </a:r>
            <a:endParaRPr lang="zh-CN" altLang="en-US" sz="2400" b="1" dirty="0">
              <a:solidFill>
                <a:srgbClr val="324274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713288" y="1997710"/>
            <a:ext cx="633476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程序编写与调试 </a:t>
            </a:r>
            <a:r>
              <a:rPr lang="en-US" altLang="zh-CN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ppt</a:t>
            </a:r>
            <a:r>
              <a:rPr lang="zh-CN" altLang="en-US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制作 报告撰写</a:t>
            </a:r>
            <a:endParaRPr lang="zh-CN" altLang="en-US" sz="16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4713923" y="2572385"/>
            <a:ext cx="1814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24274"/>
                </a:solidFill>
                <a:latin typeface="MiSans Normal" panose="00000500000000000000" charset="-122"/>
                <a:ea typeface="MiSans Normal" panose="00000500000000000000" charset="-122"/>
              </a:rPr>
              <a:t>唐星泽</a:t>
            </a:r>
            <a:endParaRPr lang="zh-CN" altLang="en-US" sz="2400" b="1" dirty="0">
              <a:solidFill>
                <a:srgbClr val="324274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713923" y="3615055"/>
            <a:ext cx="1814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24274"/>
                </a:solidFill>
                <a:latin typeface="MiSans Normal" panose="00000500000000000000" charset="-122"/>
                <a:ea typeface="MiSans Normal" panose="00000500000000000000" charset="-122"/>
              </a:rPr>
              <a:t>邱郑宁</a:t>
            </a:r>
            <a:endParaRPr lang="zh-CN" altLang="en-US" sz="2400" b="1" dirty="0">
              <a:solidFill>
                <a:srgbClr val="324274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713923" y="4657725"/>
            <a:ext cx="1814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24274"/>
                </a:solidFill>
                <a:latin typeface="MiSans Normal" panose="00000500000000000000" charset="-122"/>
                <a:ea typeface="MiSans Normal" panose="00000500000000000000" charset="-122"/>
              </a:rPr>
              <a:t>胡百惠</a:t>
            </a:r>
            <a:endParaRPr lang="zh-CN" altLang="en-US" sz="2400" b="1" dirty="0">
              <a:solidFill>
                <a:srgbClr val="324274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4715609" y="3027362"/>
            <a:ext cx="633476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程序编写与调试 </a:t>
            </a:r>
            <a:r>
              <a:rPr lang="en-US" altLang="zh-CN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ppt</a:t>
            </a:r>
            <a:r>
              <a:rPr lang="zh-CN" altLang="en-US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制作</a:t>
            </a:r>
            <a:endParaRPr lang="zh-CN" altLang="en-US" sz="16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4713923" y="4065270"/>
            <a:ext cx="633476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ppt</a:t>
            </a:r>
            <a:r>
              <a:rPr lang="zh-CN" altLang="en-US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制作 程序调试 报告撰写</a:t>
            </a:r>
            <a:endParaRPr lang="zh-CN" altLang="en-US" sz="16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4713923" y="5116830"/>
            <a:ext cx="633476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ppt</a:t>
            </a:r>
            <a:r>
              <a:rPr lang="zh-CN" altLang="en-US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制作 </a:t>
            </a:r>
            <a:r>
              <a:rPr lang="zh-CN" altLang="en-US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程序调试 报告撰写</a:t>
            </a:r>
            <a:endParaRPr lang="zh-CN" altLang="en-US" sz="16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7" name="图片 6" descr="C:/Users/Administrator/Desktop/1.jpg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9285" t="-353" r="34253" b="353"/>
          <a:stretch>
            <a:fillRect/>
          </a:stretch>
        </p:blipFill>
        <p:spPr>
          <a:xfrm>
            <a:off x="1389381" y="2141855"/>
            <a:ext cx="2527300" cy="25158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80" h="3962">
                <a:moveTo>
                  <a:pt x="1990" y="0"/>
                </a:moveTo>
                <a:cubicBezTo>
                  <a:pt x="3089" y="0"/>
                  <a:pt x="3980" y="887"/>
                  <a:pt x="3980" y="1981"/>
                </a:cubicBezTo>
                <a:cubicBezTo>
                  <a:pt x="3980" y="3075"/>
                  <a:pt x="3089" y="3962"/>
                  <a:pt x="1990" y="3962"/>
                </a:cubicBezTo>
                <a:cubicBezTo>
                  <a:pt x="891" y="3962"/>
                  <a:pt x="0" y="3075"/>
                  <a:pt x="0" y="1981"/>
                </a:cubicBezTo>
                <a:cubicBezTo>
                  <a:pt x="0" y="887"/>
                  <a:pt x="891" y="0"/>
                  <a:pt x="1990" y="0"/>
                </a:cubicBezTo>
                <a:close/>
              </a:path>
            </a:pathLst>
          </a:custGeom>
          <a:noFill/>
          <a:ln w="9525">
            <a:solidFill>
              <a:schemeClr val="tx2">
                <a:lumMod val="75000"/>
                <a:lumOff val="25000"/>
              </a:schemeClr>
            </a:solidFill>
          </a:ln>
        </p:spPr>
      </p:pic>
    </p:spTree>
    <p:custDataLst>
      <p:tags r:id="rId1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06176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360" y="3783965"/>
            <a:ext cx="8716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Thanks for </a:t>
            </a:r>
            <a:r>
              <a:rPr lang="en-US" sz="6000" b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listening</a:t>
            </a:r>
            <a:endParaRPr lang="en-US" sz="6000" b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pic>
        <p:nvPicPr>
          <p:cNvPr id="19" name="图片 18" descr="343435333238383b333637393534383bb2a9cabfc3b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7020" y="1861820"/>
            <a:ext cx="1458595" cy="14585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995" y="2728595"/>
            <a:ext cx="8716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题目要求与约束条件</a:t>
            </a:r>
            <a:endParaRPr lang="zh-CN" sz="54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5116830" y="5075555"/>
            <a:ext cx="1959610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P A R T . 0 1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20850" y="3915410"/>
            <a:ext cx="875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Question requirements and constraints</a:t>
            </a:r>
            <a:endParaRPr lang="zh-CN" altLang="en-US" i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99660" y="1356995"/>
            <a:ext cx="23939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zh-CN" sz="660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67572" y="1240082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24274"/>
                </a:solidFill>
                <a:latin typeface="+mn-ea"/>
              </a:rPr>
              <a:t>“约瑟夫环”游戏模拟器</a:t>
            </a:r>
            <a:endParaRPr lang="en-US" altLang="zh-CN" sz="2800" dirty="0">
              <a:solidFill>
                <a:srgbClr val="324274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949932" y="5027443"/>
            <a:ext cx="8519160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zh-CN" altLang="en-US" b="1" dirty="0">
                <a:solidFill>
                  <a:srgbClr val="324274"/>
                </a:solidFill>
                <a:latin typeface="MiSans Normal" panose="00000500000000000000" charset="-122"/>
                <a:ea typeface="MiSans Normal" panose="00000500000000000000" charset="-122"/>
              </a:rPr>
              <a:t>游戏结束后账户积分、系统排行榜会更新</a:t>
            </a:r>
            <a:endParaRPr lang="en-US" altLang="zh-CN" b="1" dirty="0">
              <a:solidFill>
                <a:srgbClr val="324274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indent="0" algn="ctr"/>
            <a:r>
              <a:rPr lang="zh-CN" altLang="en-US" b="1" dirty="0">
                <a:solidFill>
                  <a:srgbClr val="324274"/>
                </a:solidFill>
                <a:latin typeface="MiSans Normal" panose="00000500000000000000" charset="-122"/>
                <a:ea typeface="MiSans Normal" panose="00000500000000000000" charset="-122"/>
              </a:rPr>
              <a:t>游戏过程中挑战模式下账户密码会影响报数值和方向</a:t>
            </a:r>
            <a:endParaRPr lang="zh-CN" altLang="en-US" b="1" dirty="0">
              <a:solidFill>
                <a:srgbClr val="324274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56655" y="2082165"/>
            <a:ext cx="1658620" cy="269303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76725" y="2082165"/>
            <a:ext cx="1658620" cy="269303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82535" y="2665730"/>
            <a:ext cx="746125" cy="152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48500" y="2803525"/>
            <a:ext cx="18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12F37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MiSans Normal" panose="00000500000000000000" charset="-122"/>
                <a:ea typeface="MiSans Normal" panose="00000500000000000000" charset="-122"/>
              </a:rPr>
              <a:t>系统与账户</a:t>
            </a:r>
            <a:endParaRPr lang="zh-CN" altLang="en-US" sz="2400" b="1" dirty="0">
              <a:solidFill>
                <a:srgbClr val="712F37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245350" y="3263900"/>
            <a:ext cx="396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BFA5A6"/>
                </a:solidFill>
                <a:latin typeface="+mn-ea"/>
              </a:rPr>
              <a:t>玩家进入游戏即进入系统界面</a:t>
            </a:r>
            <a:endParaRPr lang="en-US" altLang="zh-CN" b="1" dirty="0">
              <a:solidFill>
                <a:srgbClr val="BFA5A6"/>
              </a:solidFill>
              <a:latin typeface="+mn-ea"/>
            </a:endParaRPr>
          </a:p>
          <a:p>
            <a:r>
              <a:rPr lang="zh-CN" altLang="en-US" b="1" dirty="0">
                <a:solidFill>
                  <a:srgbClr val="BFA5A6"/>
                </a:solidFill>
                <a:latin typeface="+mn-ea"/>
              </a:rPr>
              <a:t>注册且登陆成功方可进入账户界面</a:t>
            </a:r>
            <a:endParaRPr lang="en-US" altLang="zh-CN" b="1" dirty="0">
              <a:solidFill>
                <a:srgbClr val="BFA5A6"/>
              </a:solidFill>
              <a:latin typeface="+mn-ea"/>
            </a:endParaRPr>
          </a:p>
          <a:p>
            <a:r>
              <a:rPr lang="zh-CN" altLang="en-US" b="1" dirty="0">
                <a:solidFill>
                  <a:srgbClr val="BFA5A6"/>
                </a:solidFill>
                <a:latin typeface="+mn-ea"/>
              </a:rPr>
              <a:t>可以导入导出游戏数据</a:t>
            </a:r>
            <a:endParaRPr lang="zh-CN" altLang="en-US" b="1" dirty="0">
              <a:solidFill>
                <a:srgbClr val="BFA5A6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85565" y="2666365"/>
            <a:ext cx="746125" cy="152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09620" y="2765218"/>
            <a:ext cx="18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12F37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MiSans Normal" panose="00000500000000000000" charset="-122"/>
                <a:ea typeface="MiSans Normal" panose="00000500000000000000" charset="-122"/>
              </a:rPr>
              <a:t>报数与爆炸</a:t>
            </a:r>
            <a:endParaRPr lang="zh-CN" altLang="en-US" sz="2400" b="1" dirty="0">
              <a:solidFill>
                <a:srgbClr val="712F37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37590" y="3263900"/>
            <a:ext cx="396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BFA5A6"/>
                </a:solidFill>
                <a:latin typeface="+mn-ea"/>
              </a:rPr>
              <a:t>n</a:t>
            </a:r>
            <a:r>
              <a:rPr lang="zh-CN" altLang="en-US" b="1" dirty="0">
                <a:solidFill>
                  <a:srgbClr val="BFA5A6"/>
                </a:solidFill>
                <a:latin typeface="+mn-ea"/>
              </a:rPr>
              <a:t>个人围成一圈 设置起点开始报数</a:t>
            </a:r>
            <a:endParaRPr lang="en-US" altLang="zh-CN" b="1" dirty="0">
              <a:solidFill>
                <a:srgbClr val="BFA5A6"/>
              </a:solidFill>
              <a:latin typeface="+mn-ea"/>
            </a:endParaRPr>
          </a:p>
          <a:p>
            <a:pPr algn="r"/>
            <a:r>
              <a:rPr lang="zh-CN" altLang="en-US" b="1" dirty="0">
                <a:solidFill>
                  <a:srgbClr val="BFA5A6"/>
                </a:solidFill>
                <a:latin typeface="+mn-ea"/>
              </a:rPr>
              <a:t>当报数达到规定值则淘汰</a:t>
            </a:r>
            <a:endParaRPr lang="en-US" altLang="zh-CN" b="1" dirty="0">
              <a:solidFill>
                <a:srgbClr val="BFA5A6"/>
              </a:solidFill>
              <a:latin typeface="+mn-ea"/>
            </a:endParaRPr>
          </a:p>
          <a:p>
            <a:pPr algn="r"/>
            <a:r>
              <a:rPr lang="zh-CN" altLang="en-US" b="1" dirty="0">
                <a:solidFill>
                  <a:srgbClr val="BFA5A6"/>
                </a:solidFill>
                <a:latin typeface="+mn-ea"/>
              </a:rPr>
              <a:t>最后剩下的人为游戏胜利者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30240" y="3067685"/>
            <a:ext cx="711835" cy="72263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32313538383939353b32313538373937383bcbbcceaccdd8d5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3755" y="3246755"/>
            <a:ext cx="363220" cy="363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15515" y="1332230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rPr>
              <a:t>约束条件</a:t>
            </a:r>
            <a:endParaRPr lang="en-US" altLang="zh-CN" sz="2800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03045" y="3449955"/>
            <a:ext cx="835025" cy="84582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32313538383939353b32313538373938363bbfceb3cccfc2d4d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31645" y="3684270"/>
            <a:ext cx="377190" cy="377190"/>
          </a:xfrm>
          <a:prstGeom prst="rect">
            <a:avLst/>
          </a:prstGeom>
        </p:spPr>
      </p:pic>
      <p:sp>
        <p:nvSpPr>
          <p:cNvPr id="6" name="流程图: 离页连接符 5"/>
          <p:cNvSpPr/>
          <p:nvPr>
            <p:custDataLst>
              <p:tags r:id="rId3"/>
            </p:custDataLst>
          </p:nvPr>
        </p:nvSpPr>
        <p:spPr>
          <a:xfrm rot="16200000">
            <a:off x="4085590" y="2942590"/>
            <a:ext cx="523875" cy="1859280"/>
          </a:xfrm>
          <a:prstGeom prst="flowChartOffpageConnec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583940" y="3672840"/>
            <a:ext cx="12801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游戏模拟</a:t>
            </a:r>
            <a:endParaRPr lang="zh-CN" altLang="en-US" sz="200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endParaRPr lang="zh-CN" altLang="en-US" sz="200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流程图: 离页连接符 7"/>
          <p:cNvSpPr/>
          <p:nvPr>
            <p:custDataLst>
              <p:tags r:id="rId5"/>
            </p:custDataLst>
          </p:nvPr>
        </p:nvSpPr>
        <p:spPr>
          <a:xfrm rot="16200000">
            <a:off x="4085590" y="4195445"/>
            <a:ext cx="523875" cy="1859280"/>
          </a:xfrm>
          <a:prstGeom prst="flowChartOffpageConnec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离页连接符 8"/>
          <p:cNvSpPr/>
          <p:nvPr>
            <p:custDataLst>
              <p:tags r:id="rId6"/>
            </p:custDataLst>
          </p:nvPr>
        </p:nvSpPr>
        <p:spPr>
          <a:xfrm rot="16200000">
            <a:off x="4085590" y="1689100"/>
            <a:ext cx="523875" cy="1859280"/>
          </a:xfrm>
          <a:prstGeom prst="flowChartOffpageConnec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583940" y="2419350"/>
            <a:ext cx="1280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账户管理</a:t>
            </a:r>
            <a:endParaRPr lang="zh-CN" altLang="en-US" sz="200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3583940" y="4926330"/>
            <a:ext cx="1280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积分系统</a:t>
            </a:r>
            <a:endParaRPr lang="zh-CN" altLang="en-US" sz="200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cxnSp>
        <p:nvCxnSpPr>
          <p:cNvPr id="12" name="直接连接符 11"/>
          <p:cNvCxnSpPr>
            <a:stCxn id="9" idx="0"/>
            <a:endCxn id="3" idx="7"/>
          </p:cNvCxnSpPr>
          <p:nvPr/>
        </p:nvCxnSpPr>
        <p:spPr>
          <a:xfrm flipH="1">
            <a:off x="2215515" y="2618740"/>
            <a:ext cx="1202690" cy="95504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" idx="6"/>
            <a:endCxn id="6" idx="0"/>
          </p:cNvCxnSpPr>
          <p:nvPr/>
        </p:nvCxnSpPr>
        <p:spPr>
          <a:xfrm flipV="1">
            <a:off x="2338070" y="3872230"/>
            <a:ext cx="1080135" cy="63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" idx="5"/>
            <a:endCxn id="8" idx="0"/>
          </p:cNvCxnSpPr>
          <p:nvPr/>
        </p:nvCxnSpPr>
        <p:spPr>
          <a:xfrm>
            <a:off x="2215515" y="4171950"/>
            <a:ext cx="1202690" cy="95313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>
            <p:custDataLst>
              <p:tags r:id="rId9"/>
            </p:custDataLst>
          </p:nvPr>
        </p:nvSpPr>
        <p:spPr>
          <a:xfrm>
            <a:off x="5420995" y="2235835"/>
            <a:ext cx="5770880" cy="1076960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5571490" y="2359025"/>
            <a:ext cx="5490845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zh-CN" altLang="en-US" sz="1600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建立一个</a:t>
            </a:r>
            <a:r>
              <a:rPr lang="zh-CN" altLang="en-US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系统</a:t>
            </a:r>
            <a:r>
              <a:rPr lang="zh-CN" altLang="en-US" sz="1600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，可实现账户创建、登录、查询、修改、注销和查找；</a:t>
            </a:r>
            <a:r>
              <a:rPr lang="zh-CN" altLang="en-US" sz="16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账户</a:t>
            </a:r>
            <a:r>
              <a:rPr lang="zh-CN" altLang="en-US" sz="1600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信息包括（ID）、姓名、电话、电子邮箱、身份证号、密码、积分，信息可以进行浏览、导入和导出。</a:t>
            </a:r>
            <a:endParaRPr lang="zh-CN" altLang="en-US" sz="1600" b="0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11"/>
            </p:custDataLst>
          </p:nvPr>
        </p:nvSpPr>
        <p:spPr>
          <a:xfrm>
            <a:off x="5420995" y="3487420"/>
            <a:ext cx="5770880" cy="1071245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>
            <p:custDataLst>
              <p:tags r:id="rId12"/>
            </p:custDataLst>
          </p:nvPr>
        </p:nvSpPr>
        <p:spPr>
          <a:xfrm>
            <a:off x="5420995" y="4739006"/>
            <a:ext cx="5770880" cy="781050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5571490" y="3610610"/>
            <a:ext cx="54908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zh-CN" altLang="en-US" sz="1600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用户登录后开始游戏，参与者围成一圈，按顺序报数至特定值时退出，直至最后一人获胜。游戏包括简单模式（固定方向和报数值）和中等模式（考虑淘汰者密码影响）。</a:t>
            </a:r>
            <a:endParaRPr lang="zh-CN" altLang="en-US" sz="1600" b="0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5571490" y="4874260"/>
            <a:ext cx="549084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zh-CN" altLang="zh-CN" sz="1600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根据不同的难度和不同的游戏模式，完成玩家积分的加减</a:t>
            </a:r>
            <a:r>
              <a:rPr lang="en-US" altLang="zh-CN" sz="1600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/</a:t>
            </a:r>
            <a:r>
              <a:rPr lang="zh-CN" altLang="zh-CN" sz="1600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翻倍。</a:t>
            </a:r>
            <a:endParaRPr lang="zh-CN" altLang="en-US" sz="1600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995" y="2728595"/>
            <a:ext cx="8716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设计与实现</a:t>
            </a:r>
            <a:endParaRPr lang="zh-CN" sz="5400" b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5116830" y="5075555"/>
            <a:ext cx="1959610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P A R T . 0 2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20850" y="3915410"/>
            <a:ext cx="875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Design and Implementation</a:t>
            </a:r>
            <a:endParaRPr lang="zh-CN" altLang="en-US" i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99660" y="1356995"/>
            <a:ext cx="23939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zh-CN" sz="660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826635" y="2461260"/>
            <a:ext cx="2537460" cy="323977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568315" y="1934845"/>
            <a:ext cx="1054100" cy="1057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672455" y="2029460"/>
            <a:ext cx="845185" cy="868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282305" y="2461260"/>
            <a:ext cx="2537460" cy="323977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023985" y="1934845"/>
            <a:ext cx="1054100" cy="1057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128125" y="2029460"/>
            <a:ext cx="845185" cy="868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370965" y="2461260"/>
            <a:ext cx="2537460" cy="323977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112645" y="1934845"/>
            <a:ext cx="1054100" cy="10579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216785" y="2029460"/>
            <a:ext cx="845185" cy="868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32313534373730393b32313534373639333bd0c5d3c3bfa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78830" y="2245995"/>
            <a:ext cx="435610" cy="435610"/>
          </a:xfrm>
          <a:prstGeom prst="rect">
            <a:avLst/>
          </a:prstGeom>
        </p:spPr>
      </p:pic>
      <p:pic>
        <p:nvPicPr>
          <p:cNvPr id="23" name="图片 22" descr="32313534373730393b32313534373731363bb9c9c6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0055" y="2245995"/>
            <a:ext cx="442595" cy="442595"/>
          </a:xfrm>
          <a:prstGeom prst="rect">
            <a:avLst/>
          </a:prstGeom>
        </p:spPr>
      </p:pic>
      <p:pic>
        <p:nvPicPr>
          <p:cNvPr id="24" name="图片 23" descr="32313534373730393b32313534373731303bbbeec6da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9985" y="2238375"/>
            <a:ext cx="443230" cy="44323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698364" y="3287395"/>
            <a:ext cx="27933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独立</a:t>
            </a:r>
            <a:endParaRPr lang="en-US" altLang="zh-CN" sz="2400" b="1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账户系统操作</a:t>
            </a:r>
            <a:endParaRPr lang="en-US" altLang="zh-CN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和约瑟夫环游戏</a:t>
            </a:r>
            <a:endParaRPr lang="en-US" altLang="zh-CN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为其他游戏的实现</a:t>
            </a:r>
            <a:endParaRPr lang="en-US" altLang="zh-CN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提供</a:t>
            </a:r>
            <a:r>
              <a:rPr lang="zh-CN" altLang="en-US" sz="2400" b="1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接口函数</a:t>
            </a:r>
            <a:endParaRPr lang="zh-CN" altLang="en-US" sz="2000" b="1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43620" y="3287395"/>
            <a:ext cx="18141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账户</a:t>
            </a:r>
            <a:r>
              <a:rPr lang="zh-CN" altLang="en-US" sz="2400" b="1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顺序表</a:t>
            </a:r>
            <a:endParaRPr lang="en-US" altLang="zh-CN" sz="2000" b="1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约瑟夫</a:t>
            </a:r>
            <a:r>
              <a:rPr lang="zh-CN" altLang="en-US" sz="2400" b="1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链表</a:t>
            </a:r>
            <a:endParaRPr lang="en-US" altLang="zh-CN" sz="2000" b="1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充分运用</a:t>
            </a:r>
            <a:endParaRPr lang="en-US" altLang="zh-CN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线性表</a:t>
            </a:r>
            <a:endParaRPr lang="en-US" altLang="zh-CN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及其操作</a:t>
            </a:r>
            <a:endParaRPr lang="zh-CN" altLang="en-US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32915" y="3287395"/>
            <a:ext cx="18141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账户</a:t>
            </a:r>
            <a:endParaRPr lang="en-US" altLang="zh-CN" sz="24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+</a:t>
            </a:r>
            <a:endParaRPr lang="en-US" altLang="zh-CN" sz="24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账户系统</a:t>
            </a:r>
            <a:endParaRPr lang="en-US" altLang="zh-CN" sz="24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+</a:t>
            </a:r>
            <a:endParaRPr lang="en-US" altLang="zh-CN" sz="24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可视化</a:t>
            </a:r>
            <a:endParaRPr lang="zh-CN" altLang="en-US" sz="24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3303" y="1156970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设计思路</a:t>
            </a:r>
            <a:endParaRPr lang="en-US" altLang="zh-CN" sz="2800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1" y="231672"/>
            <a:ext cx="10343164" cy="62116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841344"/>
            <a:ext cx="34058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UML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类图</a:t>
            </a:r>
            <a:endParaRPr lang="zh-CN" sz="28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64405" y="5354395"/>
            <a:ext cx="3917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最底层</a:t>
            </a:r>
            <a:r>
              <a:rPr lang="zh-CN" altLang="en-US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：</a:t>
            </a:r>
            <a:r>
              <a:rPr lang="zh-CN" altLang="zh-CN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账户类</a:t>
            </a:r>
            <a:r>
              <a:rPr lang="en-US" altLang="zh-CN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&amp;</a:t>
            </a:r>
            <a:r>
              <a:rPr lang="zh-CN" altLang="zh-CN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按钮类</a:t>
            </a:r>
            <a:endParaRPr lang="en-US" altLang="zh-CN" sz="24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  <a:p>
            <a:r>
              <a:rPr lang="zh-CN" altLang="zh-CN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最核心</a:t>
            </a:r>
            <a:r>
              <a:rPr lang="zh-CN" altLang="en-US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：</a:t>
            </a:r>
            <a:r>
              <a:rPr lang="zh-CN" altLang="zh-CN" sz="24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账户系统类</a:t>
            </a:r>
            <a:endParaRPr lang="zh-CN" altLang="en-US" sz="24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（4）通过AccountSystem类的指针(p_aSystem)来访问和管理账户系统内的数据；vector&lt;account&gt; 用于动态存储多个账户信息，也用于创建一个临时存储新导入账户的容器。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328227" y="532544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主要数据结构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1 —— </a:t>
            </a:r>
            <a:r>
              <a:rPr lang="zh-CN" altLang="en-US" sz="2800" b="1" dirty="0">
                <a:solidFill>
                  <a:srgbClr val="712F37"/>
                </a:solidFill>
                <a:latin typeface="MiSans Normal" panose="00000500000000000000" charset="-122"/>
                <a:ea typeface="MiSans Normal" panose="00000500000000000000" charset="-122"/>
              </a:rPr>
              <a:t>账户顺序表</a:t>
            </a:r>
            <a:endParaRPr lang="zh-CN" sz="2800" b="1" dirty="0">
              <a:solidFill>
                <a:srgbClr val="712F37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58" y="793529"/>
            <a:ext cx="9279411" cy="5583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92" y="3202129"/>
            <a:ext cx="2063778" cy="12331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88" y="4000703"/>
            <a:ext cx="2076316" cy="124449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07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08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09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1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2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3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4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5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6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7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8.xml><?xml version="1.0" encoding="utf-8"?>
<p:tagLst xmlns:p="http://schemas.openxmlformats.org/presentationml/2006/main">
  <p:tag name="KSO_WM_DIAGRAM_VIRTUALLY_FRAME" val="{&quot;height&quot;:344.5,&quot;left&quot;:362.4,&quot;top&quot;:134.5,&quot;width&quot;:516.4}"/>
</p:tagLst>
</file>

<file path=ppt/tags/tag119.xml><?xml version="1.0" encoding="utf-8"?>
<p:tagLst xmlns:p="http://schemas.openxmlformats.org/presentationml/2006/main">
  <p:tag name="KSO_WM_UNIT_PLACING_PICTURE_USER_VIEWPORT" val="{&quot;height&quot;:3962,&quot;width&quot;:3980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p="http://schemas.openxmlformats.org/presentationml/2006/main">
  <p:tag name="COMMONDATA" val="eyJoZGlkIjoiYzZkNzQ4ZWFiZmQ4NTRhOWRkZTk3YTMwMjlmMmZhYmUifQ=="/>
  <p:tag name="KSO_WPP_MARK_KEY" val="121e5c38-2e9d-4d9b-a7c4-bfd945166cc5"/>
  <p:tag name="commondata" val="eyJjb3VudCI6MSwiaGRpZCI6IjY4YmU1ZTBkYjhmMzQ4MDEyMDMyZGZkMzcyM2YwOGM1IiwidXNlckNvdW50Ijox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DIAGRAM_VIRTUALLY_FRAME" val="{&quot;height&quot;:331.3,&quot;left&quot;:436.5,&quot;top&quot;:103.45,&quot;width&quot;:423.5}"/>
</p:tagLst>
</file>

<file path=ppt/tags/tag65.xml><?xml version="1.0" encoding="utf-8"?>
<p:tagLst xmlns:p="http://schemas.openxmlformats.org/presentationml/2006/main">
  <p:tag name="KSO_WM_DIAGRAM_VIRTUALLY_FRAME" val="{&quot;height&quot;:331.3,&quot;left&quot;:436.5,&quot;top&quot;:103.45,&quot;width&quot;:423.5}"/>
</p:tagLst>
</file>

<file path=ppt/tags/tag66.xml><?xml version="1.0" encoding="utf-8"?>
<p:tagLst xmlns:p="http://schemas.openxmlformats.org/presentationml/2006/main">
  <p:tag name="KSO_WM_DIAGRAM_VIRTUALLY_FRAME" val="{&quot;height&quot;:331.3,&quot;left&quot;:436.5,&quot;top&quot;:103.45,&quot;width&quot;:423.5}"/>
</p:tagLst>
</file>

<file path=ppt/tags/tag67.xml><?xml version="1.0" encoding="utf-8"?>
<p:tagLst xmlns:p="http://schemas.openxmlformats.org/presentationml/2006/main">
  <p:tag name="KSO_WM_DIAGRAM_VIRTUALLY_FRAME" val="{&quot;height&quot;:331.3,&quot;left&quot;:436.5,&quot;top&quot;:103.45,&quot;width&quot;:423.5}"/>
</p:tagLst>
</file>

<file path=ppt/tags/tag68.xml><?xml version="1.0" encoding="utf-8"?>
<p:tagLst xmlns:p="http://schemas.openxmlformats.org/presentationml/2006/main">
  <p:tag name="KSO_WM_DIAGRAM_VIRTUALLY_FRAME" val="{&quot;height&quot;:331.3,&quot;left&quot;:436.5,&quot;top&quot;:103.45,&quot;width&quot;:423.5}"/>
</p:tagLst>
</file>

<file path=ppt/tags/tag69.xml><?xml version="1.0" encoding="utf-8"?>
<p:tagLst xmlns:p="http://schemas.openxmlformats.org/presentationml/2006/main">
  <p:tag name="KSO_WM_DIAGRAM_VIRTUALLY_FRAME" val="{&quot;height&quot;:331.3,&quot;left&quot;:436.5,&quot;top&quot;:103.45,&quot;width&quot;:423.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31.3,&quot;left&quot;:436.5,&quot;top&quot;:103.45,&quot;width&quot;:423.5}"/>
</p:tagLst>
</file>

<file path=ppt/tags/tag71.xml><?xml version="1.0" encoding="utf-8"?>
<p:tagLst xmlns:p="http://schemas.openxmlformats.org/presentationml/2006/main">
  <p:tag name="KSO_WM_DIAGRAM_VIRTUALLY_FRAME" val="{&quot;height&quot;:331.3,&quot;left&quot;:436.5,&quot;top&quot;:103.45,&quot;width&quot;:423.5}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76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77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78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79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81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82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83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84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85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86.xml><?xml version="1.0" encoding="utf-8"?>
<p:tagLst xmlns:p="http://schemas.openxmlformats.org/presentationml/2006/main">
  <p:tag name="KSO_WM_DIAGRAM_VIRTUALLY_FRAME" val="{&quot;height&quot;:277.2,&quot;left&quot;:269.125,&quot;top&quot;:176.05,&quot;width&quot;:615.875}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6496</Words>
  <Application>WPS 演示</Application>
  <PresentationFormat>宽屏</PresentationFormat>
  <Paragraphs>414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MiSans Normal</vt:lpstr>
      <vt:lpstr>Times New Roman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HUAWEI</dc:creator>
  <cp:lastModifiedBy>Aim High</cp:lastModifiedBy>
  <cp:revision>202</cp:revision>
  <dcterms:created xsi:type="dcterms:W3CDTF">2019-06-19T02:08:00Z</dcterms:created>
  <dcterms:modified xsi:type="dcterms:W3CDTF">2024-04-30T09:29:49Z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7CFFDBA71270494BB25F9493A83609D8_11</vt:lpwstr>
  </property>
  <property fmtid="{D5CDD505-2E9C-101B-9397-08002B2CF9AE}" pid="4" name="KSOTemplateUUID">
    <vt:lpwstr>v1.0_mb_T4d+gFVvjkB+w+oAZbJOLw==</vt:lpwstr>
  </property>
</Properties>
</file>